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5"/>
  </p:notesMasterIdLst>
  <p:sldIdLst>
    <p:sldId id="309" r:id="rId2"/>
    <p:sldId id="308" r:id="rId3"/>
    <p:sldId id="273" r:id="rId4"/>
    <p:sldId id="276" r:id="rId5"/>
    <p:sldId id="277" r:id="rId6"/>
    <p:sldId id="278" r:id="rId7"/>
    <p:sldId id="279" r:id="rId8"/>
    <p:sldId id="258" r:id="rId9"/>
    <p:sldId id="259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68" r:id="rId19"/>
    <p:sldId id="270" r:id="rId20"/>
    <p:sldId id="271" r:id="rId21"/>
    <p:sldId id="261" r:id="rId22"/>
    <p:sldId id="312" r:id="rId23"/>
    <p:sldId id="272" r:id="rId24"/>
    <p:sldId id="274" r:id="rId25"/>
    <p:sldId id="280" r:id="rId26"/>
    <p:sldId id="281" r:id="rId27"/>
    <p:sldId id="282" r:id="rId28"/>
    <p:sldId id="283" r:id="rId29"/>
    <p:sldId id="284" r:id="rId30"/>
    <p:sldId id="285" r:id="rId31"/>
    <p:sldId id="297" r:id="rId32"/>
    <p:sldId id="298" r:id="rId33"/>
    <p:sldId id="275" r:id="rId34"/>
    <p:sldId id="286" r:id="rId35"/>
    <p:sldId id="310" r:id="rId36"/>
    <p:sldId id="311" r:id="rId37"/>
    <p:sldId id="287" r:id="rId38"/>
    <p:sldId id="288" r:id="rId39"/>
    <p:sldId id="289" r:id="rId40"/>
    <p:sldId id="290" r:id="rId41"/>
    <p:sldId id="292" r:id="rId42"/>
    <p:sldId id="291" r:id="rId43"/>
    <p:sldId id="293" r:id="rId44"/>
    <p:sldId id="294" r:id="rId45"/>
    <p:sldId id="295" r:id="rId46"/>
    <p:sldId id="296" r:id="rId47"/>
    <p:sldId id="299" r:id="rId48"/>
    <p:sldId id="301" r:id="rId49"/>
    <p:sldId id="300" r:id="rId50"/>
    <p:sldId id="302" r:id="rId51"/>
    <p:sldId id="304" r:id="rId52"/>
    <p:sldId id="305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6525" autoAdjust="0"/>
  </p:normalViewPr>
  <p:slideViewPr>
    <p:cSldViewPr snapToGrid="0">
      <p:cViewPr varScale="1">
        <p:scale>
          <a:sx n="52" d="100"/>
          <a:sy n="52" d="100"/>
        </p:scale>
        <p:origin x="12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ADF0D-87E7-4DB2-9520-42FB73164F5A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EE97-6E63-4923-B887-B6140031F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9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OLS</a:t>
            </a:r>
            <a:r>
              <a:rPr lang="en-US" baseline="0" dirty="0"/>
              <a:t> will assume linear relationship, extrapolate out to get counterfactuals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5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concern would be if</a:t>
            </a:r>
            <a:r>
              <a:rPr lang="en-US" baseline="0" dirty="0"/>
              <a:t> people decide whether or not to retake the test-  so more motivated end up on right – so authors only use score on first attempt at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9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overall impact</a:t>
            </a:r>
            <a:r>
              <a:rPr lang="en-US" baseline="0" dirty="0"/>
              <a:t> on income – increase in remittances, which is offset by loss in earnings. Do find some impacts on other outcomes – e.g. kids more likely to be in </a:t>
            </a:r>
            <a:r>
              <a:rPr lang="en-US" baseline="0"/>
              <a:t>private schools.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76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ideas: programs which process in order</a:t>
            </a:r>
            <a:r>
              <a:rPr lang="en-US" baseline="0" dirty="0"/>
              <a:t> applications received until quota reached (e.g. H1B some years); geographic discontinuities (e.g. Finland-Russia paper on </a:t>
            </a:r>
            <a:r>
              <a:rPr lang="en-US" baseline="0"/>
              <a:t>forced migration)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here very little</a:t>
            </a:r>
            <a:r>
              <a:rPr lang="en-US" baseline="0" dirty="0"/>
              <a:t> overlap-  having to extrapolate a 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0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that actual relationship like purple</a:t>
            </a:r>
            <a:r>
              <a:rPr lang="en-US" baseline="0" dirty="0"/>
              <a:t> lines (a la </a:t>
            </a:r>
            <a:r>
              <a:rPr lang="en-US" baseline="0" dirty="0" err="1"/>
              <a:t>Borjas</a:t>
            </a:r>
            <a:r>
              <a:rPr lang="en-US" baseline="0" dirty="0"/>
              <a:t>) – e.g. US and Europe – return to education higher in US, so see skilled individuals migrate and have big gains from migration, and unskilled not migrate – if they did they would be worse off in the US – so assuming linear relationship to get </a:t>
            </a:r>
            <a:r>
              <a:rPr lang="en-US" baseline="0"/>
              <a:t>counterfactual misleading here.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– need to be in place where enough new migration taking place – here internal migration in China, and 4</a:t>
            </a:r>
            <a:r>
              <a:rPr lang="en-US" baseline="0" dirty="0"/>
              <a:t> year period – and still only 16% of sample change migrant status.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2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Interpretation: kids who</a:t>
            </a:r>
            <a:r>
              <a:rPr lang="en-US" baseline="0" dirty="0"/>
              <a:t> had parent migrate actually do better at school – in contrast to view they are harmed by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24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Selection on gains argument – here is about treatment</a:t>
            </a:r>
            <a:r>
              <a:rPr lang="en-US" baseline="0" dirty="0"/>
              <a:t> heterogeneity-  but also question of whether parallel trend in absence of migration?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6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Discuss: use of two comparison groups makes more credible.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8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matching doesn’t reduce sample much here – because sampling strategy did a lot of the work. But </a:t>
            </a:r>
            <a:r>
              <a:rPr lang="en-US" dirty="0" err="1"/>
              <a:t>stll</a:t>
            </a:r>
            <a:r>
              <a:rPr lang="en-US" dirty="0"/>
              <a:t> see matching makes migrant and non-migrant households more comparable on levels and on trend.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88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see robustness to different matching decisions – here get reasonably similar results regardless of whether use DD or FE, and matching or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1EE97-6E63-4923-B887-B6140031FE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5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7AAD-D760-45EC-B996-98A62C839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25758-AE40-4DA5-A189-FA532F3D7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3DC14-D335-4906-AD54-3EF213379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00AA-CAFD-4FF2-8038-D6C664D7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EBDE-FE18-4AF4-AD05-6B5FF892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A0BF-8745-40DB-978A-72EBAD5C7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3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E302-6135-4839-8374-67AD90F30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4C3E7-AD7C-442D-BC73-7411FA8B0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D3806-7FFB-4732-908A-779F607AA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67421-99DC-45FF-8199-4ED591B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741C4-E29D-4898-9D7C-3D541762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123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CE31B-F11D-4DDA-8B2F-6F33BCA24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63440-28DC-4978-9C97-EE5C69EB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BED05-7E3C-48E9-BFC1-2E51A1B7F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7FF77-437D-4773-9CFB-8FF2829CF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187B8-8D3D-4F41-9000-B0B0DD9D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2043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7030-2367-43AD-A122-B5545147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7B07D-DDC1-4AA8-8848-CDF8DD07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F7F97-47C1-4BB9-8CEE-B354A173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17139-F1D2-4772-AE68-CC86423019FD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0AF41-6EC2-44FA-8C41-B7BAB48E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732AA-F901-406E-9907-CCA38E6F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637C-CFEA-4755-83F9-DD413ED1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D7618-50E7-492B-9656-B0DEA9818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BA5C3-F776-4B13-AAA8-82A6C052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0EA84-71E7-4D09-8C9F-3EF19A4A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4EA1D-AD8D-40E3-9D6A-01B60B23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66926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FB0B-F6AF-4979-A4B1-6E253A7D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E63A-650B-43AA-BEEA-6DBA3E373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B1854-B850-4A75-A3B6-44785E87F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78CAF-94CA-4BD4-9C29-92D99599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DA60B-1A88-466D-9CC6-42A86AF6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B1FAC-4A7F-4A19-AC4C-C9562434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536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0A07-5586-4445-A5F9-1A9F1DE9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64CA3-C970-4221-9EEB-8B8161443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B4318-11D5-455D-97BC-7E1C90D55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10E6E-0A28-490F-985D-866278199D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0E97-36B0-4800-B70D-28D6F6C15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82E05-97BA-458E-B170-044044CF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978FB-632B-4856-ACF7-FCFCB834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6BDD2F-BB4F-4416-B1FF-EECCC882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2230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AB91-EE2B-4EA5-AAC0-148BA0AE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ADBD6-97E4-4452-8E60-D9356C7A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B9FE-F3AC-4B43-868D-DD9718916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EAB4B-3008-4AA5-95CF-64EE5EEB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9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247F1D-CD69-47AB-B70D-EB95B494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1432-B67E-4FBE-AB8B-E74CE30ED517}" type="datetime1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C1354-C679-4D45-A646-C4E402DD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732FA-05E7-4150-900C-888C59FE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1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8A80-B911-48ED-8CE3-12EE186E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61733-CA2E-4B04-8662-170EF439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59619-76FE-4D0C-B731-349B3C809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1896B-33BE-4077-9095-64D5EEF42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7D1B1-9A80-4A75-BFE9-D207A901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0E8B8-4FFF-4055-80B2-6B4156FC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422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4AFE7-E79C-45E7-8798-3DB2E901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D7EAD-BCFA-43BF-A1DB-29DEFCB0E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A9897-AAD1-4EC5-89F0-976ACD98B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0A02A-7676-4CDC-95F6-690FF443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D30CF-CA71-4C85-B880-79F7C7C0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8AE08-04C2-42E2-9616-CA05438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9710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BC1E4F-31C6-43C7-A31A-1CDF1D7A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E0A00-82F0-470E-A5B7-3E5B747E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0BC46-286E-4255-9937-539C2649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E23F-3172-43D0-99B6-722F51D423E6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4314-40E0-4CE0-8BE8-3EF3B3449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2E7F2-E206-4333-803C-BF5EC79C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99D89-8BDE-47BC-A622-0ECDB2697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FABC7F-6B9E-431F-A33D-8651B0646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notes: PSE Summer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550FE6-64BD-4E66-9CB5-AF9E1DD3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156D13-9A6C-45E3-95F8-745810736FC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5BAD9-5351-4075-AAAC-E56F8EEB6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80560"/>
            <a:ext cx="3505200" cy="317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5479F-4487-46B4-882E-293CB78B202F}"/>
              </a:ext>
            </a:extLst>
          </p:cNvPr>
          <p:cNvSpPr txBox="1"/>
          <p:nvPr/>
        </p:nvSpPr>
        <p:spPr>
          <a:xfrm>
            <a:off x="4876800" y="3680559"/>
            <a:ext cx="5334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Identifying the Development Impacts of Migration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b="1" dirty="0"/>
              <a:t>David McKenzie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B3092-00E1-4C55-A655-9A2818B1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91" y="308116"/>
            <a:ext cx="9144000" cy="28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419225"/>
            <a:ext cx="10629900" cy="40195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309F3-47EF-470A-8E12-17CBE7C6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55FB0-EFF8-4EF8-970C-B8F49730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9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Limitations of PSM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Assumption is that Selection is entirely on observables</a:t>
            </a:r>
          </a:p>
          <a:p>
            <a:pPr lvl="1"/>
            <a:r>
              <a:rPr lang="en-US" dirty="0"/>
              <a:t>- but we have many theories that says it depends on lots of things we find it difficult to typically observe</a:t>
            </a:r>
          </a:p>
          <a:p>
            <a:pPr lvl="2"/>
            <a:r>
              <a:rPr lang="en-US" dirty="0"/>
              <a:t>- </a:t>
            </a:r>
            <a:r>
              <a:rPr lang="en-US" i="0" dirty="0" err="1"/>
              <a:t>Borjas</a:t>
            </a:r>
            <a:r>
              <a:rPr lang="en-US" i="0" dirty="0"/>
              <a:t> – selection on </a:t>
            </a:r>
            <a:r>
              <a:rPr lang="el-GR" i="0" dirty="0"/>
              <a:t>ε</a:t>
            </a:r>
            <a:r>
              <a:rPr lang="en-US" i="0" dirty="0"/>
              <a:t> – people who expect to earn more, more likely to migrate</a:t>
            </a:r>
          </a:p>
          <a:p>
            <a:pPr lvl="2"/>
            <a:r>
              <a:rPr lang="en-US" i="0" dirty="0"/>
              <a:t>- McKenzie/Rapoport – selection on networks and liquidity constraints </a:t>
            </a:r>
          </a:p>
          <a:p>
            <a:pPr lvl="2"/>
            <a:r>
              <a:rPr lang="en-US" i="0" dirty="0"/>
              <a:t>- NELM – selection on risk preferences – migration risky activity, but also insurance motive to migrate – should see more risk-seeking individuals from more risk-adverse households move</a:t>
            </a:r>
          </a:p>
          <a:p>
            <a:pPr lvl="2"/>
            <a:r>
              <a:rPr lang="en-US" i="0" dirty="0"/>
              <a:t>- migration as venture activity/entrepreneurship  - risk-seeking, entrepreneurial individuals more likely to migrate</a:t>
            </a:r>
          </a:p>
          <a:p>
            <a:pPr lvl="2"/>
            <a:endParaRPr lang="en-US" i="0" dirty="0"/>
          </a:p>
          <a:p>
            <a:pPr lvl="2"/>
            <a:r>
              <a:rPr lang="en-US" i="0" dirty="0"/>
              <a:t>May be difficult for our surveys to measure all this stuff.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0FFBD-95C3-429E-AC4F-86EEDFB3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C00EF-0194-48DA-B3FC-59230466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9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Limitations of PSM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2) many individuals from a standard labor force/household survey may not be good matches at all for migrants</a:t>
            </a:r>
          </a:p>
          <a:p>
            <a:r>
              <a:rPr lang="en-US" dirty="0"/>
              <a:t>- McKenzie et al. (2010) – using Tonga Labor Force survey – trimming observations with propensity score &gt;0.95 or &lt;0.05 reduces sample of 4,043 to 354 observations.</a:t>
            </a:r>
          </a:p>
          <a:p>
            <a:endParaRPr lang="en-US" dirty="0"/>
          </a:p>
          <a:p>
            <a:r>
              <a:rPr lang="en-US" dirty="0"/>
              <a:t>3) Treatment effect estimated is ATT for those within common support – can’t say anything about treatment effect outside this range.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1778E-BF10-44FB-995C-1D44C3F0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45B2-1788-4CBF-8BF0-7F1841AC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47" y="433387"/>
            <a:ext cx="9721561" cy="417579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5C9DD7-B82D-4FB7-9001-47D8A748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F4616-CFDD-4B6D-918E-55A5A330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9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Question of interest: impact of persistent remittances on labor force participation of household members remaining in Mexico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Data: 2002 national employment survey (196,000 people aged 12-65).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 at individual level 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Location (state household lives in, and rural/urban).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Highest level of schooling in household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Number of members aged 12+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Number of kids &lt;6 in household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Sex, age, age-squared, and schooling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 these seem like good controls?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selection based on these observables plausible? [no discussion of this in paper]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5D984-36A1-4A38-BDC0-57F6F266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35B43-01A0-4516-A36B-CD3E047A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5" y="1046017"/>
            <a:ext cx="11121854" cy="33285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62992-CC19-4FF5-A7D7-4CC5ED42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74EC6-78D2-4EE3-9EAB-0DFDE96E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5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4" y="609600"/>
            <a:ext cx="9454861" cy="56810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FE3FA-FEC9-4388-B057-C1040AE9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3976-0463-464E-980F-6DC2FEEFA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2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64" y="400916"/>
            <a:ext cx="8033472" cy="62621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707BA-64A1-420A-A2AE-79A7A996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4E233-771A-4458-8ACD-52482A22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9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80" y="544655"/>
            <a:ext cx="6697375" cy="61075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7C029-26D5-47CC-B709-EEA9EC02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6C19DE-9E03-4A0D-9F91-73F20CB1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26" y="1797193"/>
            <a:ext cx="11437872" cy="18915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referees say?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A2F7A-7EBC-4356-B9E9-E06F41F2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BF4B-206A-47DA-83FA-BFAA8769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2DB8-B670-42F9-8CA3-2CA778B94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6D0F99-36F5-4F05-93F1-4585D4F64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i="1" dirty="0"/>
              <a:t>Using Matching, DD, and RD</a:t>
            </a:r>
          </a:p>
          <a:p>
            <a:pPr>
              <a:lnSpc>
                <a:spcPct val="8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2B137-A978-44E9-81C4-0FFF27C3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3029B-5B13-4B03-8532-4BF26E12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>
              <a:defRPr/>
            </a:pPr>
            <a:fld id="{7A8A9DEE-4DA9-43EC-B440-162A19340CB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0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9" y="316057"/>
            <a:ext cx="10140662" cy="60693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7B328-91C6-4FBC-9897-EF0787E02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ED03-D6D1-4290-8560-9F8BB493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14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Conditions for PSM to work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 Surveys of migrant and non-migrant households fielded at same time using same survey instrument in same villages/communities</a:t>
            </a:r>
          </a:p>
          <a:p>
            <a:r>
              <a:rPr lang="en-US" dirty="0"/>
              <a:t>- Can match on multiple rounds of pre-migration earnings, and on important pre-migration variables like household wealth</a:t>
            </a:r>
          </a:p>
          <a:p>
            <a:r>
              <a:rPr lang="en-US" dirty="0"/>
              <a:t>- know how migration takes place – e.g.  in RSE case what employers looked for (English skills, physical health)</a:t>
            </a:r>
          </a:p>
          <a:p>
            <a:r>
              <a:rPr lang="en-US" dirty="0"/>
              <a:t>- Have a plausible reason why some households ended up migrating and other observationally similar did not – there was excess demand for RSE migration, so not all who wanted to could migrate</a:t>
            </a:r>
          </a:p>
          <a:p>
            <a:r>
              <a:rPr lang="en-US" dirty="0"/>
              <a:t>- Don’t match on things that themselves could be affected by migration – so can’t match on who the household head is, on current household income, on current occupations </a:t>
            </a:r>
            <a:r>
              <a:rPr lang="en-US" dirty="0" err="1"/>
              <a:t>etc</a:t>
            </a:r>
            <a:r>
              <a:rPr lang="en-US" dirty="0"/>
              <a:t> -&gt; basically hard to match on </a:t>
            </a:r>
            <a:r>
              <a:rPr lang="en-US" b="1" dirty="0"/>
              <a:t>any </a:t>
            </a:r>
            <a:r>
              <a:rPr lang="en-US" dirty="0"/>
              <a:t>post-migration variables.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52C0F-DEFE-47A4-B0B4-F956940C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F336D-4A55-4DD8-806A-01A1DDDC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9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FB7F-757A-4750-94D6-5FF8FB6F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Can you still publish PSM studies of migration?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7B4B-6460-4E0A-9F51-3498A6DF5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Papers published in 2016-19 in:</a:t>
            </a:r>
          </a:p>
          <a:p>
            <a:pPr lvl="1"/>
            <a:r>
              <a:rPr lang="en-US" dirty="0"/>
              <a:t>Journal of Developing Areas</a:t>
            </a:r>
          </a:p>
          <a:p>
            <a:pPr lvl="1"/>
            <a:r>
              <a:rPr lang="en-US" dirty="0"/>
              <a:t>International journal of social economics</a:t>
            </a:r>
          </a:p>
          <a:p>
            <a:pPr lvl="1"/>
            <a:r>
              <a:rPr lang="en-US" dirty="0"/>
              <a:t>Economic Modelling</a:t>
            </a:r>
          </a:p>
          <a:p>
            <a:pPr lvl="1"/>
            <a:r>
              <a:rPr lang="en-US" dirty="0"/>
              <a:t>Economics Bulletin</a:t>
            </a:r>
          </a:p>
          <a:p>
            <a:pPr lvl="1"/>
            <a:r>
              <a:rPr lang="en-US" dirty="0"/>
              <a:t>Migration letters</a:t>
            </a:r>
          </a:p>
          <a:p>
            <a:pPr lvl="1"/>
            <a:r>
              <a:rPr lang="en-US" dirty="0"/>
              <a:t>Oxford Economic Papers</a:t>
            </a:r>
          </a:p>
          <a:p>
            <a:pPr lvl="1"/>
            <a:r>
              <a:rPr lang="en-US" dirty="0"/>
              <a:t>China Economic Review</a:t>
            </a:r>
          </a:p>
          <a:p>
            <a:pPr lvl="1"/>
            <a:r>
              <a:rPr lang="en-US" dirty="0"/>
              <a:t>Journal of Population Economics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11D76-EABB-4C54-B3C5-669DEC95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C4CA6-57CF-4AAE-8D30-3ADDCF9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9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Difference-in-Differences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13BD18-D257-4FFD-A12C-4C5C2A274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4788"/>
            <a:ext cx="5029200" cy="228600"/>
          </a:xfrm>
        </p:spPr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4F5FE-9F0F-4B0B-8773-C9707CDA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238" y="5876925"/>
            <a:ext cx="2925762" cy="1397000"/>
          </a:xfrm>
        </p:spPr>
        <p:txBody>
          <a:bodyPr/>
          <a:lstStyle/>
          <a:p>
            <a:fld id="{3A599D89-8BDE-47BC-A622-0ECDB2697C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59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Difference-in-differences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Impact = (Outcome after migration for migrants – Outcome before migration for migrants) – (Outcome after migration for non-migrants – Outcome before migration for non-migrants)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Income = a + b*RSE </a:t>
            </a:r>
            <a:r>
              <a:rPr lang="en-US" dirty="0" err="1"/>
              <a:t>hh</a:t>
            </a:r>
            <a:r>
              <a:rPr lang="en-US" dirty="0"/>
              <a:t> + c*POST + d*</a:t>
            </a:r>
            <a:r>
              <a:rPr lang="en-US" dirty="0" err="1"/>
              <a:t>RSEhh</a:t>
            </a:r>
            <a:r>
              <a:rPr lang="en-US" dirty="0"/>
              <a:t>*POST + 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Parallel trend assumption: assumes in the absence of migration, the migrant and non-migrant households would follow parallel trends in the outcome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Want to see that this was at least the case before migration – check using pre-migration data – need multiple periods of data before migration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Is more plausible when groups are more similar to begin with – so combining matching with DD makes this more plausible.</a:t>
            </a:r>
          </a:p>
          <a:p>
            <a:pPr marL="4572" lvl="1" indent="0">
              <a:buNone/>
            </a:pPr>
            <a:endParaRPr lang="en-US" dirty="0"/>
          </a:p>
          <a:p>
            <a:pPr marL="4572" lvl="1" indent="0">
              <a:buNone/>
            </a:pPr>
            <a:r>
              <a:rPr lang="en-US" dirty="0"/>
              <a:t>Controls for baseline differences in MEANS for the two groups.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75303-BA54-4385-9154-536C7B297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0A45A-1D99-4965-961C-8714953B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6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45" y="5509"/>
            <a:ext cx="9000779" cy="67505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2B39C-6EB0-44C6-B637-909ABE7CA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F2CFA-CB66-491D-BBD4-4CF814D8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98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15714-9624-4D7D-A353-53700890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1DB40-185F-4900-BF20-CA2C96FA5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224" y="1682836"/>
            <a:ext cx="7696200" cy="3124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BE2A6-9EE8-4E32-AC61-43360E0C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79DB-8A9D-4707-9B69-52ABE5AA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7282" y="4979624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Surveyed 10-16 year olds, and used school records to get test scores in 1</a:t>
            </a:r>
            <a:r>
              <a:rPr lang="en-US" baseline="30000" dirty="0"/>
              <a:t>st</a:t>
            </a:r>
            <a:r>
              <a:rPr lang="en-US" dirty="0"/>
              <a:t> grade and 5</a:t>
            </a:r>
            <a:r>
              <a:rPr lang="en-US" baseline="30000" dirty="0"/>
              <a:t>th</a:t>
            </a:r>
            <a:r>
              <a:rPr lang="en-US" dirty="0"/>
              <a:t> grade, and then retrospective migration histories of their households to know whether they migrated between 2002 and 2006.</a:t>
            </a:r>
          </a:p>
          <a:p>
            <a:endParaRPr lang="en-US" dirty="0"/>
          </a:p>
          <a:p>
            <a:r>
              <a:rPr lang="en-US" dirty="0"/>
              <a:t>Difference-in-Differences then compares change in test scores 2002 to 2006 for households which newly sent a migrant to those which never sent a migrant</a:t>
            </a:r>
          </a:p>
        </p:txBody>
      </p:sp>
    </p:spTree>
    <p:extLst>
      <p:ext uri="{BB962C8B-B14F-4D97-AF65-F5344CB8AC3E}">
        <p14:creationId xmlns:p14="http://schemas.microsoft.com/office/powerpoint/2010/main" val="59383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Need big samples to get enough new migrants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68951"/>
            <a:ext cx="10515600" cy="28646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3FB3B-D6FD-4B66-B210-13C5C7642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F0F3F-CC4B-4C8E-B816-E7144A22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7265" y="4324865"/>
            <a:ext cx="9798759" cy="729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2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223" y="1636646"/>
            <a:ext cx="10029137" cy="38466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0882A-93C7-4C6D-96C2-4D5049DD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4F118-8894-4181-A13E-65A96B90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Propensity Score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092B3-617A-4813-A076-E3BF4E69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4788"/>
            <a:ext cx="5029200" cy="228600"/>
          </a:xfrm>
        </p:spPr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1E6AC-E226-4F64-80D5-8BF9E137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238" y="5876925"/>
            <a:ext cx="2925762" cy="1397000"/>
          </a:xfrm>
        </p:spPr>
        <p:txBody>
          <a:bodyPr/>
          <a:lstStyle/>
          <a:p>
            <a:fld id="{3A599D89-8BDE-47BC-A622-0ECDB2697C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43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4" y="475218"/>
            <a:ext cx="11415497" cy="49340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98BD-ACF7-4E9F-9A9B-60345D5C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0A194-23EB-4378-AA02-71A5691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21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 2: McKenzie et al. (2014)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Reform in minimum wages the Philippines sets for overseas workers</a:t>
            </a:r>
          </a:p>
          <a:p>
            <a:r>
              <a:rPr lang="en-US" dirty="0"/>
              <a:t>- Raised minimum domestic helpers can be paid to US$400 a month from $200/month</a:t>
            </a:r>
          </a:p>
          <a:p>
            <a:r>
              <a:rPr lang="en-US" dirty="0"/>
              <a:t>- Many destinations (e.g. Canada, Italy) already paid above this, so no effect there</a:t>
            </a:r>
          </a:p>
          <a:p>
            <a:r>
              <a:rPr lang="en-US" dirty="0"/>
              <a:t>- Didn’t affect other occupations</a:t>
            </a:r>
          </a:p>
          <a:p>
            <a:r>
              <a:rPr lang="en-US" dirty="0"/>
              <a:t>=&gt; DD1: compare changes for maids going to Saudi Arabia, Malaysia, </a:t>
            </a:r>
            <a:r>
              <a:rPr lang="en-US" dirty="0" err="1"/>
              <a:t>etc</a:t>
            </a:r>
            <a:r>
              <a:rPr lang="en-US" dirty="0"/>
              <a:t> to those going to destinations with higher wages</a:t>
            </a:r>
          </a:p>
          <a:p>
            <a:r>
              <a:rPr lang="en-US" dirty="0"/>
              <a:t>=&gt; DD2: compare changes for maids going to low-wage countries to changes in workers in other industries going to those countries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9B2D8D-E118-407C-85F5-8E1C9632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DDF35-5E83-41A3-BFEE-DD9850F5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7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635" y="1052798"/>
            <a:ext cx="9714725" cy="48412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7DC48-EE50-4C85-942A-9ABD8A90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E7A14-859D-45F9-A6FB-BF4F84504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4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DD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 comes from households which change their migration status</a:t>
            </a:r>
          </a:p>
          <a:p>
            <a:pPr lvl="1"/>
            <a:r>
              <a:rPr lang="en-US" dirty="0"/>
              <a:t>Issues:</a:t>
            </a:r>
          </a:p>
          <a:p>
            <a:pPr lvl="2"/>
            <a:r>
              <a:rPr lang="en-US" dirty="0"/>
              <a:t>1) Why did they change their status?</a:t>
            </a:r>
          </a:p>
          <a:p>
            <a:pPr lvl="2"/>
            <a:r>
              <a:rPr lang="en-US" dirty="0"/>
              <a:t>2) Migration is rare event – do you get enough changing status in most panels?</a:t>
            </a:r>
          </a:p>
          <a:p>
            <a:pPr lvl="2"/>
            <a:r>
              <a:rPr lang="en-US" dirty="0"/>
              <a:t>3) How plausible is common trend assumption if groups very different to start with?</a:t>
            </a: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DC807-E050-4B65-99CB-A55B3615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7032D-4D50-4267-8098-305F42D9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2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DD +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</a:t>
            </a:r>
          </a:p>
          <a:p>
            <a:r>
              <a:rPr lang="en-US" dirty="0"/>
              <a:t>- use matching to get observations that are more similar to one another on LEVELS at baseline/pre-migration</a:t>
            </a:r>
          </a:p>
          <a:p>
            <a:r>
              <a:rPr lang="en-US" dirty="0"/>
              <a:t>- then apply DD to this matched sample (or calculate DD matching estimator)</a:t>
            </a:r>
          </a:p>
          <a:p>
            <a:r>
              <a:rPr lang="en-US" dirty="0"/>
              <a:t>- implicit assumption is that if closer on LEVELS, then more likely to follow parallel TRENDS/have the same changes in the absence of migration.</a:t>
            </a:r>
          </a:p>
          <a:p>
            <a:pPr lvl="2"/>
            <a:r>
              <a:rPr lang="en-US" dirty="0"/>
              <a:t>-  when might this not be a good assumption?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E9A1A-96B6-49EB-A0ED-52E6320E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B2C10-A722-4C59-9E13-9D7A1582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5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94B4-2AA3-454D-82E5-59FDF5B2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 of DD + matching – Gibson and McKenzie (</a:t>
            </a:r>
            <a:r>
              <a:rPr lang="en-US" dirty="0" err="1">
                <a:solidFill>
                  <a:schemeClr val="accent2"/>
                </a:solidFill>
              </a:rPr>
              <a:t>ReStat</a:t>
            </a:r>
            <a:r>
              <a:rPr lang="en-US" dirty="0">
                <a:solidFill>
                  <a:schemeClr val="accent2"/>
                </a:solidFill>
              </a:rPr>
              <a:t>, 2014)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A10675-B51C-493D-8F83-DA12ED95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3976" y="1690688"/>
            <a:ext cx="8587224" cy="53374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7D747-EA66-4B9B-B139-03680245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57481-124D-40E7-B660-561B9092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6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29793B-A96C-4995-91A3-3F2003AB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7FAA5-8FB8-4186-A4B2-B11540A4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FECCF-6053-44FB-85D2-20BF1C3A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490"/>
            <a:ext cx="12192000" cy="445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Regression Discontinuity and Migration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A5538-8063-465F-921B-486A15AE7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4788"/>
            <a:ext cx="5029200" cy="228600"/>
          </a:xfrm>
        </p:spPr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2B00D-0CEF-4ED3-B34F-34DBDCEF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238" y="5876925"/>
            <a:ext cx="2925762" cy="1397000"/>
          </a:xfrm>
        </p:spPr>
        <p:txBody>
          <a:bodyPr/>
          <a:lstStyle/>
          <a:p>
            <a:fld id="{3A599D89-8BDE-47BC-A622-0ECDB2697C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32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955" y="1520328"/>
            <a:ext cx="6857999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7606" y="107806"/>
            <a:ext cx="10772775" cy="1658198"/>
          </a:xfrm>
        </p:spPr>
        <p:txBody>
          <a:bodyPr/>
          <a:lstStyle/>
          <a:p>
            <a:r>
              <a:rPr lang="en-US" dirty="0"/>
              <a:t>Sharp RD design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20B2F-307C-463A-8DEB-FDB091AD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48FC1-9BF7-4ED5-B3C3-9FB957FD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a jump at cutoff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5" y="1602294"/>
            <a:ext cx="6857521" cy="514314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D2F8D-A365-4716-96CA-A422C13F3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1E90F-7559-44FD-8457-C5D131FD5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7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64" y="1518262"/>
            <a:ext cx="6857999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What is the problem we are trying to fix?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3652C-4C61-4072-86C5-764796B9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688BD-6D69-4259-9018-A32E2807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96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Key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1) “as random” in local neighborhood of cutoff – can’t choose which side of cutoff you end up on</a:t>
            </a:r>
          </a:p>
          <a:p>
            <a:r>
              <a:rPr lang="en-US" dirty="0"/>
              <a:t>2) Continuous at cutoff</a:t>
            </a:r>
          </a:p>
          <a:p>
            <a:r>
              <a:rPr lang="en-US" dirty="0"/>
              <a:t>3) Covariates and density of running variable (score) should be similar near cutoff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treatment effect identified is only local effect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9CFE9-D7DC-46EA-A9FC-2B176434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B954C-55CE-402B-ABF4-B911F5261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6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Example: Clemens and Tiongson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-  study potential temporary migrants from the Philippines to Korea</a:t>
            </a:r>
          </a:p>
          <a:p>
            <a:r>
              <a:rPr lang="en-US" dirty="0"/>
              <a:t>- Each applicant was required to achieve a fixed cutoff score on a test of basic Korean language skill. 90 minute, 200 question test</a:t>
            </a:r>
          </a:p>
          <a:p>
            <a:r>
              <a:rPr lang="en-US" dirty="0"/>
              <a:t>- need score of 120 or higher to secure a work permit</a:t>
            </a:r>
          </a:p>
          <a:p>
            <a:r>
              <a:rPr lang="en-US" dirty="0"/>
              <a:t>Note: fuzzy RD</a:t>
            </a:r>
          </a:p>
          <a:p>
            <a:r>
              <a:rPr lang="en-US" dirty="0"/>
              <a:t>- households surveyed 3-5 years after migration</a:t>
            </a:r>
          </a:p>
          <a:p>
            <a:r>
              <a:rPr lang="en-US" dirty="0"/>
              <a:t>ITT = effect of barely passing the test</a:t>
            </a:r>
          </a:p>
          <a:p>
            <a:r>
              <a:rPr lang="en-US" dirty="0"/>
              <a:t>LATE or TOT = effect of migration for those who migrate because barely pass test</a:t>
            </a:r>
          </a:p>
          <a:p>
            <a:endParaRPr lang="en-US" dirty="0"/>
          </a:p>
          <a:p>
            <a:r>
              <a:rPr lang="en-US" dirty="0"/>
              <a:t>Survey focuses on those within 5 points on either side of cutoff.</a:t>
            </a:r>
          </a:p>
          <a:p>
            <a:r>
              <a:rPr lang="en-US" dirty="0"/>
              <a:t>Enumerators attempted to locate the permanent addresses of 2,029 EPS applicants</a:t>
            </a:r>
          </a:p>
          <a:p>
            <a:r>
              <a:rPr lang="en-US" dirty="0"/>
              <a:t>and obtained 899 completed surveys = &gt; difficulty of tracking after years.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639CB-8210-4283-AF04-CD90BFD3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3356D-E63F-4FE3-AA4B-B965105B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15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06" y="208746"/>
            <a:ext cx="8141810" cy="65472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3AD0E-F3B7-47F0-AD77-4CEC3A376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56D85-1DE0-408D-AC61-B3BD52E2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5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06" y="530415"/>
            <a:ext cx="7747555" cy="63712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3C17A-6BD2-4A61-9397-E5611881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FE355-ABE6-4FF6-BAF4-7055CEFA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6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27" y="124800"/>
            <a:ext cx="8671422" cy="65746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DD3E3-2AEB-4DF6-90FC-262F41D4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D7D46-7377-4D02-B548-29BC8067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35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9" y="988935"/>
            <a:ext cx="10884537" cy="343984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830FF-9645-400F-A874-FC0D64961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4BDA6-B097-4D99-9E08-9E7C78875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4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Example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108" y="582319"/>
            <a:ext cx="5772150" cy="17811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DBF52-1BD0-4AE0-974A-B79A5EF7E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F979-3103-4D86-A413-19FD9A70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2886419"/>
            <a:ext cx="8604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evaluating applicants </a:t>
            </a:r>
            <a:r>
              <a:rPr lang="en-US" dirty="0" err="1"/>
              <a:t>TalentCorp</a:t>
            </a:r>
            <a:r>
              <a:rPr lang="en-US" dirty="0"/>
              <a:t> uses an (education-dependent) experience abroad threshold at which the probability of acceptance to the program increases discontinuously by around 50 percentage points. The actual, precise thresholds used by </a:t>
            </a:r>
            <a:r>
              <a:rPr lang="en-US" dirty="0" err="1"/>
              <a:t>TalentCorp</a:t>
            </a:r>
            <a:r>
              <a:rPr lang="en-US" dirty="0"/>
              <a:t> are not public knowledge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21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67" y="324366"/>
            <a:ext cx="10075727" cy="64289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FC143-6C52-4965-9485-8C37B20B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8A0EA-4969-42BC-8DDB-B57BD3F7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97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7" y="218386"/>
            <a:ext cx="9927804" cy="6639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2D603-BC99-4BFA-BEC7-C9ED7269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38B1A-CAF5-445F-A029-4A32B562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70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74" y="482680"/>
            <a:ext cx="9626264" cy="58960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F4F870-1878-40B3-8D15-B5EE4E54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046B-7B7D-472C-81D6-55A98C20C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5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47" y="1540296"/>
            <a:ext cx="6857999" cy="5143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13DA5-0710-487E-89D9-77478CBA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32D69-7FB7-4B86-BC30-F2BBD438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11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Opportunities for 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 systems </a:t>
            </a:r>
          </a:p>
          <a:p>
            <a:r>
              <a:rPr lang="en-US" dirty="0"/>
              <a:t>- Australia: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97D3F-28D1-4C48-928B-F45E1315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E9620-32B0-4EF0-B80E-3D356FFD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066" y="2157731"/>
            <a:ext cx="42957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7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49" y="330392"/>
            <a:ext cx="8282390" cy="580278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136CA-D13F-4921-816D-824F3CFC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40C06-1E31-4502-8463-7FB33B80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3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83" y="382779"/>
            <a:ext cx="7465406" cy="586378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87144-71E0-4B15-8CC2-6996401F8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A6308-330A-4933-A1B4-1B3C339A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8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09550"/>
            <a:ext cx="4572000" cy="6438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3F93C-EF7B-47B6-84D5-05419F84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9E61E-08E4-44F3-8050-7EAAAFF9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7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15" y="1551313"/>
            <a:ext cx="6857999" cy="5143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01108-5C53-41F1-BE0C-09F3564AE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88C67-0635-413C-A970-E24DC900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14" y="1364026"/>
            <a:ext cx="6858000" cy="51435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C2739-D5F0-488A-A7F2-C83C784FC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93EA-3613-4F31-B955-376E99C3C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6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69" y="0"/>
            <a:ext cx="10772775" cy="165819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Propensity score Matching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387" y="1045009"/>
            <a:ext cx="7906104" cy="58398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BC0C3-C4B8-4937-AC92-77DE1B28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A682B-717E-498B-8940-B9A38F95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9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44" y="299171"/>
            <a:ext cx="8814955" cy="64496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47861-2460-486F-8DB1-EF91C3D2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notes: PSE Summer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12BE3-EDF2-4245-B855-894D7E33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99D89-8BDE-47BC-A622-0ECDB2697C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718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1971</Words>
  <Application>Microsoft Office PowerPoint</Application>
  <PresentationFormat>Widescreen</PresentationFormat>
  <Paragraphs>247</Paragraphs>
  <Slides>53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1_Office Theme</vt:lpstr>
      <vt:lpstr>PowerPoint Presentation</vt:lpstr>
      <vt:lpstr>LECTURE 3</vt:lpstr>
      <vt:lpstr>Propensity Score Matching</vt:lpstr>
      <vt:lpstr>What is the problem we are trying to fix?</vt:lpstr>
      <vt:lpstr>PowerPoint Presentation</vt:lpstr>
      <vt:lpstr>PowerPoint Presentation</vt:lpstr>
      <vt:lpstr>PowerPoint Presentation</vt:lpstr>
      <vt:lpstr>Propensity score Matching</vt:lpstr>
      <vt:lpstr>PowerPoint Presentation</vt:lpstr>
      <vt:lpstr>PowerPoint Presentation</vt:lpstr>
      <vt:lpstr>Limitations of PSM</vt:lpstr>
      <vt:lpstr>Limitations of PSM</vt:lpstr>
      <vt:lpstr>PowerPoint Presentation</vt:lpstr>
      <vt:lpstr>Paper details</vt:lpstr>
      <vt:lpstr>PowerPoint Presentation</vt:lpstr>
      <vt:lpstr>PowerPoint Presentation</vt:lpstr>
      <vt:lpstr>PowerPoint Presentation</vt:lpstr>
      <vt:lpstr>PowerPoint Presentation</vt:lpstr>
      <vt:lpstr>What do referees say?</vt:lpstr>
      <vt:lpstr>PowerPoint Presentation</vt:lpstr>
      <vt:lpstr>Conditions for PSM to work better</vt:lpstr>
      <vt:lpstr>Can you still publish PSM studies of migration?</vt:lpstr>
      <vt:lpstr>Difference-in-Differences</vt:lpstr>
      <vt:lpstr>Difference-in-differences idea</vt:lpstr>
      <vt:lpstr>PowerPoint Presentation</vt:lpstr>
      <vt:lpstr>PowerPoint Presentation</vt:lpstr>
      <vt:lpstr>Example</vt:lpstr>
      <vt:lpstr>Need big samples to get enough new migrants</vt:lpstr>
      <vt:lpstr>Results</vt:lpstr>
      <vt:lpstr>PowerPoint Presentation</vt:lpstr>
      <vt:lpstr>Example 2: McKenzie et al. (2014)</vt:lpstr>
      <vt:lpstr>PowerPoint Presentation</vt:lpstr>
      <vt:lpstr>General DD issues</vt:lpstr>
      <vt:lpstr>DD + matching</vt:lpstr>
      <vt:lpstr>Example of DD + matching – Gibson and McKenzie (ReStat, 2014)</vt:lpstr>
      <vt:lpstr>PowerPoint Presentation</vt:lpstr>
      <vt:lpstr>Regression Discontinuity and Migration</vt:lpstr>
      <vt:lpstr>Sharp RD design</vt:lpstr>
      <vt:lpstr>Look for a jump at cutoff</vt:lpstr>
      <vt:lpstr>Key assumptions</vt:lpstr>
      <vt:lpstr>Example: Clemens and Tiongson</vt:lpstr>
      <vt:lpstr>PowerPoint Presentation</vt:lpstr>
      <vt:lpstr>PowerPoint Presentation</vt:lpstr>
      <vt:lpstr>PowerPoint Presentation</vt:lpstr>
      <vt:lpstr>PowerPoint Presentation</vt:lpstr>
      <vt:lpstr>Example 2</vt:lpstr>
      <vt:lpstr>PowerPoint Presentation</vt:lpstr>
      <vt:lpstr>PowerPoint Presentation</vt:lpstr>
      <vt:lpstr>PowerPoint Presentation</vt:lpstr>
      <vt:lpstr>Opportunities for RD?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issues in migration</dc:title>
  <dc:creator>David McKenzie</dc:creator>
  <cp:lastModifiedBy>David McKenzie</cp:lastModifiedBy>
  <cp:revision>83</cp:revision>
  <dcterms:created xsi:type="dcterms:W3CDTF">2016-04-22T22:18:19Z</dcterms:created>
  <dcterms:modified xsi:type="dcterms:W3CDTF">2019-05-26T17:57:10Z</dcterms:modified>
</cp:coreProperties>
</file>